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6"/>
  </p:handoutMasterIdLst>
  <p:sldIdLst>
    <p:sldId id="256" r:id="rId2"/>
    <p:sldId id="297" r:id="rId3"/>
    <p:sldId id="257" r:id="rId4"/>
    <p:sldId id="258" r:id="rId5"/>
    <p:sldId id="262" r:id="rId6"/>
    <p:sldId id="264" r:id="rId7"/>
    <p:sldId id="265" r:id="rId8"/>
    <p:sldId id="259" r:id="rId9"/>
    <p:sldId id="260" r:id="rId10"/>
    <p:sldId id="261" r:id="rId11"/>
    <p:sldId id="263" r:id="rId12"/>
    <p:sldId id="290" r:id="rId13"/>
    <p:sldId id="299" r:id="rId14"/>
    <p:sldId id="291" r:id="rId15"/>
    <p:sldId id="292" r:id="rId16"/>
    <p:sldId id="293" r:id="rId17"/>
    <p:sldId id="294" r:id="rId18"/>
    <p:sldId id="296" r:id="rId19"/>
    <p:sldId id="267" r:id="rId20"/>
    <p:sldId id="279" r:id="rId21"/>
    <p:sldId id="280" r:id="rId22"/>
    <p:sldId id="281" r:id="rId23"/>
    <p:sldId id="277" r:id="rId24"/>
    <p:sldId id="266" r:id="rId25"/>
    <p:sldId id="283" r:id="rId26"/>
    <p:sldId id="282" r:id="rId27"/>
    <p:sldId id="278" r:id="rId28"/>
    <p:sldId id="276" r:id="rId29"/>
    <p:sldId id="269" r:id="rId30"/>
    <p:sldId id="275" r:id="rId31"/>
    <p:sldId id="270" r:id="rId32"/>
    <p:sldId id="268" r:id="rId33"/>
    <p:sldId id="273" r:id="rId34"/>
    <p:sldId id="274" r:id="rId35"/>
    <p:sldId id="272" r:id="rId36"/>
    <p:sldId id="271" r:id="rId37"/>
    <p:sldId id="284" r:id="rId38"/>
    <p:sldId id="285" r:id="rId39"/>
    <p:sldId id="286" r:id="rId40"/>
    <p:sldId id="287" r:id="rId41"/>
    <p:sldId id="288" r:id="rId42"/>
    <p:sldId id="289" r:id="rId43"/>
    <p:sldId id="298" r:id="rId44"/>
    <p:sldId id="30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539B0-F077-B848-B69E-F963086F6A67}" type="datetimeFigureOut">
              <a:rPr lang="de-DE" smtClean="0"/>
              <a:t>20.12.15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569BC-F293-994F-A8C8-B7D11CC0E6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185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20.12.15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20.12.15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20.12.15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20.12.15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20.12.15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20.12.15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20.12.15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20.12.15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20.12.15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20.12.15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20.12.15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20.12.15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jpeg"/><Relationship Id="rId3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jpeg"/><Relationship Id="rId3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9.jpeg"/><Relationship Id="rId3" Type="http://schemas.openxmlformats.org/officeDocument/2006/relationships/image" Target="../media/image6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1.jpeg"/><Relationship Id="rId3" Type="http://schemas.openxmlformats.org/officeDocument/2006/relationships/image" Target="../media/image6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jpeg"/><Relationship Id="rId3" Type="http://schemas.openxmlformats.org/officeDocument/2006/relationships/image" Target="../media/image6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mailto:Margit.sachse@luo-darmstadt.eu" TargetMode="External"/><Relationship Id="rId3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000" y="3073400"/>
            <a:ext cx="4318000" cy="914400"/>
          </a:xfrm>
        </p:spPr>
        <p:txBody>
          <a:bodyPr/>
          <a:lstStyle/>
          <a:p>
            <a:r>
              <a:rPr lang="de-DE" sz="6000" dirty="0" smtClean="0"/>
              <a:t>Studienfahrt</a:t>
            </a:r>
            <a:endParaRPr lang="de-DE" sz="6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2000" y="3873500"/>
            <a:ext cx="7797800" cy="2437042"/>
          </a:xfrm>
        </p:spPr>
        <p:txBody>
          <a:bodyPr>
            <a:normAutofit fontScale="47500" lnSpcReduction="20000"/>
          </a:bodyPr>
          <a:lstStyle/>
          <a:p>
            <a:r>
              <a:rPr lang="de-DE" b="1" dirty="0" smtClean="0"/>
              <a:t>des LK Geschichte Sachse (Jg. 12): 7 Mädchen und 16 Jungen der </a:t>
            </a:r>
            <a:r>
              <a:rPr lang="de-DE" b="1" dirty="0" err="1" smtClean="0"/>
              <a:t>LuO</a:t>
            </a:r>
            <a:r>
              <a:rPr lang="de-DE" b="1" dirty="0" smtClean="0"/>
              <a:t> Darmstadt</a:t>
            </a:r>
          </a:p>
          <a:p>
            <a:r>
              <a:rPr lang="de-DE" dirty="0" smtClean="0"/>
              <a:t>nach Krakau und Auschwitz</a:t>
            </a:r>
          </a:p>
          <a:p>
            <a:r>
              <a:rPr lang="de-DE" dirty="0"/>
              <a:t>v</a:t>
            </a:r>
            <a:r>
              <a:rPr lang="de-DE" dirty="0" smtClean="0"/>
              <a:t>om 10.10.-18.10.2015</a:t>
            </a:r>
          </a:p>
          <a:p>
            <a:endParaRPr lang="de-DE" dirty="0" smtClean="0"/>
          </a:p>
          <a:p>
            <a:r>
              <a:rPr lang="de-DE" dirty="0" smtClean="0"/>
              <a:t>Schulische Begleiter: 		Daniela </a:t>
            </a:r>
            <a:r>
              <a:rPr lang="de-DE" dirty="0" err="1" smtClean="0"/>
              <a:t>Diessl</a:t>
            </a:r>
            <a:r>
              <a:rPr lang="de-DE" dirty="0" smtClean="0"/>
              <a:t>, Martin Heinrich, Margit Sachse (</a:t>
            </a:r>
            <a:r>
              <a:rPr lang="de-DE" dirty="0" err="1" smtClean="0"/>
              <a:t>LuO</a:t>
            </a:r>
            <a:r>
              <a:rPr lang="de-DE" dirty="0" smtClean="0"/>
              <a:t>)</a:t>
            </a:r>
          </a:p>
          <a:p>
            <a:r>
              <a:rPr lang="de-DE" dirty="0" smtClean="0"/>
              <a:t>Nachfahre Darmstädter </a:t>
            </a:r>
            <a:r>
              <a:rPr lang="de-DE" dirty="0" err="1" smtClean="0"/>
              <a:t>Shoah</a:t>
            </a:r>
            <a:r>
              <a:rPr lang="de-DE" dirty="0" smtClean="0"/>
              <a:t>-Opfer:	Pierre </a:t>
            </a:r>
            <a:r>
              <a:rPr lang="de-DE" dirty="0" err="1" smtClean="0"/>
              <a:t>Jablon</a:t>
            </a:r>
            <a:r>
              <a:rPr lang="de-DE" dirty="0" smtClean="0"/>
              <a:t> (Paris)</a:t>
            </a:r>
            <a:endParaRPr lang="de-DE" dirty="0"/>
          </a:p>
          <a:p>
            <a:r>
              <a:rPr lang="de-DE" dirty="0" smtClean="0"/>
              <a:t>Auschwitz-Expert-innen: 		Prof. Dr. Gideon Greif (Israel), Krystyna Oleksy (Auschwitz)</a:t>
            </a:r>
          </a:p>
          <a:p>
            <a:r>
              <a:rPr lang="de-DE" dirty="0" smtClean="0"/>
              <a:t>Unterstützt durch:</a:t>
            </a:r>
          </a:p>
          <a:p>
            <a:pPr marL="457200" indent="-457200">
              <a:buFont typeface="Arial"/>
              <a:buChar char="•"/>
            </a:pPr>
            <a:r>
              <a:rPr lang="de-DE" dirty="0" smtClean="0"/>
              <a:t>Verein „Gegen Vergessen Für Demokratie“ + FRAPORT AG</a:t>
            </a:r>
          </a:p>
          <a:p>
            <a:pPr marL="457200" indent="-457200">
              <a:buFont typeface="Arial"/>
              <a:buChar char="•"/>
            </a:pPr>
            <a:r>
              <a:rPr lang="de-DE" dirty="0" smtClean="0"/>
              <a:t>Arbeitskreis Stolpersteine Darmstadt  (Frau Dr. Elisabeth </a:t>
            </a:r>
            <a:r>
              <a:rPr lang="de-DE" dirty="0" err="1" smtClean="0"/>
              <a:t>Krimmel</a:t>
            </a:r>
            <a:r>
              <a:rPr lang="de-DE" dirty="0" smtClean="0"/>
              <a:t> und Frau Michaela </a:t>
            </a:r>
            <a:r>
              <a:rPr lang="de-DE" dirty="0" err="1" smtClean="0"/>
              <a:t>Rützel</a:t>
            </a:r>
            <a:r>
              <a:rPr lang="de-DE" dirty="0" smtClean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de-DE" dirty="0" smtClean="0"/>
              <a:t>Deutsches Polen Institut, Kulturamt der Stadt Darmstadt, Darmstädter Gedenkjahr 2015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310674" y="860451"/>
            <a:ext cx="63093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sz="3200" i="1" dirty="0" smtClean="0"/>
              <a:t>Auf den Spuren</a:t>
            </a:r>
          </a:p>
          <a:p>
            <a:r>
              <a:rPr lang="de-DE" sz="3200" i="1" dirty="0" smtClean="0"/>
              <a:t>von Darmstädterinnen</a:t>
            </a:r>
          </a:p>
          <a:p>
            <a:r>
              <a:rPr lang="de-DE" sz="3200" i="1" dirty="0" smtClean="0"/>
              <a:t>und Darmstädtern, </a:t>
            </a:r>
          </a:p>
          <a:p>
            <a:r>
              <a:rPr lang="de-DE" sz="3200" i="1" dirty="0"/>
              <a:t>d</a:t>
            </a:r>
            <a:r>
              <a:rPr lang="de-DE" sz="3200" i="1" dirty="0" smtClean="0"/>
              <a:t>ie in Auschwitz ermordet wurden...“</a:t>
            </a:r>
            <a:endParaRPr lang="de-DE" sz="3200" i="1" dirty="0"/>
          </a:p>
        </p:txBody>
      </p:sp>
      <p:sp>
        <p:nvSpPr>
          <p:cNvPr id="6" name="Textfeld 5"/>
          <p:cNvSpPr txBox="1"/>
          <p:nvPr/>
        </p:nvSpPr>
        <p:spPr>
          <a:xfrm>
            <a:off x="762000" y="6310542"/>
            <a:ext cx="808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©„Schüler gegen das Vergessen“ der Lichtenbergschule Darmstadt/Europaschule</a:t>
            </a:r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600" y="3056387"/>
            <a:ext cx="1116172" cy="186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71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Impressionen Krakau</a:t>
            </a:r>
            <a:endParaRPr lang="de-DE" dirty="0"/>
          </a:p>
        </p:txBody>
      </p:sp>
      <p:pic>
        <p:nvPicPr>
          <p:cNvPr id="5" name="Inhaltsplatzhalter 4" descr="MS Kasimierz PJ und Schüler IMG_6869.jpe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Inhaltsplatzhalter 5" descr="MS Glocke im Wawel IMG_6858.jpe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923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Begegnungen und Gespräche</a:t>
            </a:r>
            <a:endParaRPr lang="de-DE" dirty="0"/>
          </a:p>
        </p:txBody>
      </p:sp>
      <p:pic>
        <p:nvPicPr>
          <p:cNvPr id="5" name="Inhaltsplatzhalter 4" descr="Wawel Gruppe P1000847.jpe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Inhaltsplatzhalter 7" descr="MS PJ + Rameez IMG_6946.jpe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68"/>
          <a:stretch/>
        </p:blipFill>
        <p:spPr>
          <a:xfrm>
            <a:off x="4648199" y="609601"/>
            <a:ext cx="3748307" cy="3767328"/>
          </a:xfrm>
        </p:spPr>
      </p:pic>
    </p:spTree>
    <p:extLst>
      <p:ext uri="{BB962C8B-B14F-4D97-AF65-F5344CB8AC3E}">
        <p14:creationId xmlns:p14="http://schemas.microsoft.com/office/powerpoint/2010/main" val="3840991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800" dirty="0" smtClean="0"/>
              <a:t>Pierre </a:t>
            </a:r>
            <a:r>
              <a:rPr lang="de-DE" sz="2800" dirty="0" err="1" smtClean="0"/>
              <a:t>Jablons</a:t>
            </a:r>
            <a:r>
              <a:rPr lang="de-DE" sz="2800" dirty="0" smtClean="0"/>
              <a:t> Darmstädter Verwandte:</a:t>
            </a:r>
            <a:br>
              <a:rPr lang="de-DE" sz="2800" dirty="0" smtClean="0"/>
            </a:br>
            <a:r>
              <a:rPr lang="de-DE" sz="2800" dirty="0" smtClean="0"/>
              <a:t>Hedwig und Liese </a:t>
            </a:r>
            <a:r>
              <a:rPr lang="de-DE" sz="2800" dirty="0" err="1" smtClean="0"/>
              <a:t>Juda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			Karoline </a:t>
            </a:r>
            <a:r>
              <a:rPr lang="de-DE" sz="2800" dirty="0" err="1" smtClean="0"/>
              <a:t>Strauss</a:t>
            </a:r>
            <a:r>
              <a:rPr lang="de-DE" sz="2800" dirty="0" smtClean="0"/>
              <a:t>, geb. Loeb</a:t>
            </a:r>
            <a:br>
              <a:rPr lang="de-DE" sz="2800" dirty="0" smtClean="0"/>
            </a:br>
            <a:r>
              <a:rPr lang="de-DE" sz="2800" dirty="0" smtClean="0"/>
              <a:t>Heidenreichstr. 4 in Darmstadt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644900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4" name="Bild 3" descr="Fotos von Caroline Strauss und Hedda und Liese Juda.pd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82900" y="-12700"/>
            <a:ext cx="36449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9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HP0086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41213" y="-355600"/>
            <a:ext cx="485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64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9900" y="51054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de-DE" sz="3600" dirty="0" smtClean="0"/>
              <a:t>Stolperstein </a:t>
            </a:r>
            <a:br>
              <a:rPr lang="de-DE" sz="3600" dirty="0" smtClean="0"/>
            </a:br>
            <a:r>
              <a:rPr lang="de-DE" sz="3600" dirty="0" smtClean="0"/>
              <a:t>in der Heidenreichstr. 4 in Darmstadt</a:t>
            </a:r>
            <a:endParaRPr lang="de-DE" sz="3600" dirty="0"/>
          </a:p>
        </p:txBody>
      </p:sp>
      <p:pic>
        <p:nvPicPr>
          <p:cNvPr id="4" name="Inhaltsplatzhalter 3" descr="IMG_2999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583775" y="610125"/>
            <a:ext cx="5149518" cy="50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3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Im jüdischen Zentrum (Synagoge) </a:t>
            </a:r>
            <a:r>
              <a:rPr lang="de-DE" sz="3200" dirty="0" err="1" smtClean="0"/>
              <a:t>Oshpitzin</a:t>
            </a:r>
            <a:r>
              <a:rPr lang="de-DE" sz="3200" dirty="0" smtClean="0"/>
              <a:t>/</a:t>
            </a:r>
            <a:r>
              <a:rPr lang="de-DE" sz="3200" dirty="0" err="1" smtClean="0"/>
              <a:t>Oswiecim</a:t>
            </a:r>
            <a:r>
              <a:rPr lang="de-DE" sz="3200" dirty="0" smtClean="0"/>
              <a:t>/Auschwitz: </a:t>
            </a:r>
            <a:r>
              <a:rPr lang="de-DE" sz="3200" dirty="0" err="1" smtClean="0"/>
              <a:t>Shofar</a:t>
            </a:r>
            <a:endParaRPr lang="de-DE" sz="3200" dirty="0"/>
          </a:p>
        </p:txBody>
      </p:sp>
      <p:pic>
        <p:nvPicPr>
          <p:cNvPr id="5" name="Inhaltsplatzhalter 4" descr="IMG_6961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609601"/>
            <a:ext cx="3657600" cy="3505199"/>
          </a:xfrm>
        </p:spPr>
      </p:pic>
      <p:pic>
        <p:nvPicPr>
          <p:cNvPr id="7" name="Inhaltsplatzhalter 6" descr="IMG_6979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19"/>
          <a:stretch/>
        </p:blipFill>
        <p:spPr>
          <a:xfrm>
            <a:off x="4559300" y="609601"/>
            <a:ext cx="3746500" cy="3505199"/>
          </a:xfrm>
        </p:spPr>
      </p:pic>
    </p:spTree>
    <p:extLst>
      <p:ext uri="{BB962C8B-B14F-4D97-AF65-F5344CB8AC3E}">
        <p14:creationId xmlns:p14="http://schemas.microsoft.com/office/powerpoint/2010/main" val="290494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Der österreichische „Gedenkdiener“ (= Zivi) </a:t>
            </a:r>
            <a:br>
              <a:rPr lang="de-DE" sz="2400" dirty="0" smtClean="0"/>
            </a:br>
            <a:r>
              <a:rPr lang="de-DE" sz="2400" dirty="0" smtClean="0"/>
              <a:t>Paul </a:t>
            </a:r>
            <a:r>
              <a:rPr lang="de-DE" sz="2400" dirty="0" err="1" smtClean="0"/>
              <a:t>Sautner</a:t>
            </a:r>
            <a:r>
              <a:rPr lang="de-DE" sz="2400" dirty="0" smtClean="0"/>
              <a:t> erklärt jüdisches Leben vor und nach der </a:t>
            </a:r>
            <a:r>
              <a:rPr lang="de-DE" sz="2400" dirty="0" err="1" smtClean="0"/>
              <a:t>Shoah</a:t>
            </a:r>
            <a:endParaRPr lang="de-DE" sz="2400" dirty="0"/>
          </a:p>
        </p:txBody>
      </p:sp>
      <p:pic>
        <p:nvPicPr>
          <p:cNvPr id="5" name="Inhaltsplatzhalter 4" descr="IMG_6986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Inhaltsplatzhalter 7" descr="IMG_6993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19"/>
          <a:stretch/>
        </p:blipFill>
        <p:spPr>
          <a:xfrm>
            <a:off x="4559300" y="609601"/>
            <a:ext cx="3746500" cy="3767328"/>
          </a:xfrm>
        </p:spPr>
      </p:pic>
    </p:spTree>
    <p:extLst>
      <p:ext uri="{BB962C8B-B14F-4D97-AF65-F5344CB8AC3E}">
        <p14:creationId xmlns:p14="http://schemas.microsoft.com/office/powerpoint/2010/main" val="404086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Katholisch-jüdische Freundinnen und </a:t>
            </a:r>
            <a:r>
              <a:rPr lang="de-DE" sz="2400" dirty="0" err="1" smtClean="0"/>
              <a:t>Coexistenz</a:t>
            </a:r>
            <a:r>
              <a:rPr lang="de-DE" sz="2400" dirty="0" smtClean="0"/>
              <a:t> vor der NS-Zeit im Dreiländereck Auschwitz</a:t>
            </a:r>
            <a:endParaRPr lang="de-DE" sz="2400" dirty="0"/>
          </a:p>
        </p:txBody>
      </p:sp>
      <p:pic>
        <p:nvPicPr>
          <p:cNvPr id="7" name="Inhaltsplatzhalter 6" descr="IMG_7006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Inhaltsplatzhalter 9" descr="IMG_7009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199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Spuren der Auslöschung: </a:t>
            </a:r>
            <a:br>
              <a:rPr lang="de-DE" sz="3200" dirty="0" smtClean="0"/>
            </a:br>
            <a:r>
              <a:rPr lang="de-DE" sz="3200" dirty="0" smtClean="0"/>
              <a:t>Jüdischer Friedhof </a:t>
            </a:r>
            <a:r>
              <a:rPr lang="de-DE" sz="3200" dirty="0" err="1" smtClean="0"/>
              <a:t>Oswiecim</a:t>
            </a:r>
            <a:endParaRPr lang="de-DE" sz="3200" dirty="0"/>
          </a:p>
        </p:txBody>
      </p:sp>
      <p:pic>
        <p:nvPicPr>
          <p:cNvPr id="6" name="Inhaltsplatzhalter 5" descr="IMG_7042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Inhaltsplatzhalter 4" descr="IMG_7044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759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Mit Gideon Greif im Stammlager Auschwitz I</a:t>
            </a:r>
            <a:endParaRPr lang="de-DE" dirty="0"/>
          </a:p>
        </p:txBody>
      </p:sp>
      <p:pic>
        <p:nvPicPr>
          <p:cNvPr id="4" name="Inhaltsplatzhalter 3" descr="PJ- Gideon im Stammlager P1010808.jpe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76" b="-24674"/>
          <a:stretch/>
        </p:blipFill>
        <p:spPr>
          <a:xfrm>
            <a:off x="762000" y="685800"/>
            <a:ext cx="7543800" cy="4845050"/>
          </a:xfrm>
        </p:spPr>
      </p:pic>
    </p:spTree>
    <p:extLst>
      <p:ext uri="{BB962C8B-B14F-4D97-AF65-F5344CB8AC3E}">
        <p14:creationId xmlns:p14="http://schemas.microsoft.com/office/powerpoint/2010/main" val="117636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5600" y="4199464"/>
            <a:ext cx="6781800" cy="2006600"/>
          </a:xfrm>
        </p:spPr>
        <p:txBody>
          <a:bodyPr>
            <a:noAutofit/>
          </a:bodyPr>
          <a:lstStyle/>
          <a:p>
            <a:r>
              <a:rPr lang="de-DE" sz="2800" dirty="0" smtClean="0"/>
              <a:t>6.10.2015: </a:t>
            </a:r>
            <a:br>
              <a:rPr lang="de-DE" sz="2800" dirty="0" smtClean="0"/>
            </a:br>
            <a:r>
              <a:rPr lang="de-DE" sz="2800" dirty="0" smtClean="0"/>
              <a:t>Besuch des Arbeitskreises Stolpersteine (Frau Dr. Elisabeth </a:t>
            </a:r>
            <a:r>
              <a:rPr lang="de-DE" sz="2800" dirty="0" err="1" smtClean="0"/>
              <a:t>Krimmel</a:t>
            </a:r>
            <a:r>
              <a:rPr lang="de-DE" sz="2800" dirty="0" smtClean="0"/>
              <a:t> </a:t>
            </a:r>
            <a:br>
              <a:rPr lang="de-DE" sz="2800" dirty="0" smtClean="0"/>
            </a:br>
            <a:r>
              <a:rPr lang="de-DE" sz="2800" dirty="0" smtClean="0"/>
              <a:t>und Frau Michaela </a:t>
            </a:r>
            <a:r>
              <a:rPr lang="de-DE" sz="2800" dirty="0" err="1" smtClean="0"/>
              <a:t>Rützel</a:t>
            </a:r>
            <a:r>
              <a:rPr lang="de-DE" sz="2800" dirty="0" smtClean="0"/>
              <a:t>) in der </a:t>
            </a:r>
            <a:r>
              <a:rPr lang="de-DE" sz="2800" dirty="0" err="1" smtClean="0"/>
              <a:t>LuO</a:t>
            </a:r>
            <a:endParaRPr lang="de-DE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 descr="DSC_0867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00" y="1329264"/>
            <a:ext cx="4137152" cy="3048000"/>
          </a:xfrm>
        </p:spPr>
      </p:pic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Inhaltsplatzhalter 7" descr="DSC_087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5653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63" y="5372100"/>
            <a:ext cx="6781800" cy="1600200"/>
          </a:xfrm>
        </p:spPr>
        <p:txBody>
          <a:bodyPr>
            <a:normAutofit/>
          </a:bodyPr>
          <a:lstStyle/>
          <a:p>
            <a:r>
              <a:rPr lang="de-DE" dirty="0" smtClean="0"/>
              <a:t>Thema: Lagerleben </a:t>
            </a:r>
            <a:endParaRPr lang="de-DE" dirty="0"/>
          </a:p>
        </p:txBody>
      </p:sp>
      <p:pic>
        <p:nvPicPr>
          <p:cNvPr id="4" name="Inhaltsplatzhalter 3" descr="IMG_7054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9716" y="805220"/>
            <a:ext cx="6274084" cy="4873074"/>
          </a:xfrm>
        </p:spPr>
      </p:pic>
    </p:spTree>
    <p:extLst>
      <p:ext uri="{BB962C8B-B14F-4D97-AF65-F5344CB8AC3E}">
        <p14:creationId xmlns:p14="http://schemas.microsoft.com/office/powerpoint/2010/main" val="109509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Orchester und anderes...</a:t>
            </a:r>
            <a:endParaRPr lang="de-DE" dirty="0"/>
          </a:p>
        </p:txBody>
      </p:sp>
      <p:pic>
        <p:nvPicPr>
          <p:cNvPr id="4" name="Inhaltsplatzhalter 3" descr="IMG_7057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594" t="-18466"/>
          <a:stretch/>
        </p:blipFill>
        <p:spPr>
          <a:xfrm>
            <a:off x="-179067" y="-491685"/>
            <a:ext cx="8484867" cy="5695365"/>
          </a:xfrm>
        </p:spPr>
      </p:pic>
    </p:spTree>
    <p:extLst>
      <p:ext uri="{BB962C8B-B14F-4D97-AF65-F5344CB8AC3E}">
        <p14:creationId xmlns:p14="http://schemas.microsoft.com/office/powerpoint/2010/main" val="1305414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Im Gespräch mit Experten</a:t>
            </a:r>
            <a:endParaRPr lang="de-DE" dirty="0"/>
          </a:p>
        </p:txBody>
      </p:sp>
      <p:pic>
        <p:nvPicPr>
          <p:cNvPr id="4" name="Inhaltsplatzhalter 3" descr="IMG_7062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218015"/>
            <a:ext cx="7543800" cy="5654393"/>
          </a:xfrm>
        </p:spPr>
      </p:pic>
    </p:spTree>
    <p:extLst>
      <p:ext uri="{BB962C8B-B14F-4D97-AF65-F5344CB8AC3E}">
        <p14:creationId xmlns:p14="http://schemas.microsoft.com/office/powerpoint/2010/main" val="64688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Todesfabrik Auschwitz-II-Birkenau</a:t>
            </a:r>
            <a:endParaRPr lang="de-DE" sz="3600" dirty="0"/>
          </a:p>
        </p:txBody>
      </p:sp>
      <p:pic>
        <p:nvPicPr>
          <p:cNvPr id="4" name="Inhaltsplatzhalter 3" descr="SF Modell der Gaskammer DSC05835.jpe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38"/>
          <a:stretch/>
        </p:blipFill>
        <p:spPr>
          <a:xfrm>
            <a:off x="762000" y="286817"/>
            <a:ext cx="7543800" cy="4916863"/>
          </a:xfrm>
        </p:spPr>
      </p:pic>
    </p:spTree>
    <p:extLst>
      <p:ext uri="{BB962C8B-B14F-4D97-AF65-F5344CB8AC3E}">
        <p14:creationId xmlns:p14="http://schemas.microsoft.com/office/powerpoint/2010/main" val="113612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6709" y="4834916"/>
            <a:ext cx="8396507" cy="2023084"/>
          </a:xfrm>
        </p:spPr>
        <p:txBody>
          <a:bodyPr>
            <a:normAutofit/>
          </a:bodyPr>
          <a:lstStyle/>
          <a:p>
            <a:r>
              <a:rPr lang="de-DE" dirty="0" smtClean="0"/>
              <a:t>Auf Spurensuche...</a:t>
            </a:r>
            <a:endParaRPr lang="de-DE" dirty="0"/>
          </a:p>
        </p:txBody>
      </p:sp>
      <p:pic>
        <p:nvPicPr>
          <p:cNvPr id="5" name="Inhaltsplatzhalter 4" descr="PJ Spurensuche- Caroline Strauss P1010818.jpe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6"/>
          <a:stretch/>
        </p:blipFill>
        <p:spPr>
          <a:xfrm>
            <a:off x="286709" y="609601"/>
            <a:ext cx="4833111" cy="3767328"/>
          </a:xfrm>
        </p:spPr>
      </p:pic>
      <p:pic>
        <p:nvPicPr>
          <p:cNvPr id="6" name="Inhaltsplatzhalter 5" descr="SF Arthur und die Liste DSC05910.jpe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136815" y="609600"/>
            <a:ext cx="4546401" cy="3767329"/>
          </a:xfrm>
        </p:spPr>
      </p:pic>
    </p:spTree>
    <p:extLst>
      <p:ext uri="{BB962C8B-B14F-4D97-AF65-F5344CB8AC3E}">
        <p14:creationId xmlns:p14="http://schemas.microsoft.com/office/powerpoint/2010/main" val="320847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IMG_7104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Inhaltsplatzhalter 5" descr="IMG_7109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7351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Hedwig </a:t>
            </a:r>
            <a:r>
              <a:rPr lang="de-DE" dirty="0" err="1" smtClean="0"/>
              <a:t>Juda</a:t>
            </a:r>
            <a:r>
              <a:rPr lang="de-DE" dirty="0" smtClean="0"/>
              <a:t>... Liese fehlt!</a:t>
            </a:r>
            <a:endParaRPr lang="de-DE" dirty="0"/>
          </a:p>
        </p:txBody>
      </p:sp>
      <p:pic>
        <p:nvPicPr>
          <p:cNvPr id="5" name="Inhaltsplatzhalter 4" descr="IMG_7100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586" y="609601"/>
            <a:ext cx="4010014" cy="3767328"/>
          </a:xfrm>
        </p:spPr>
      </p:pic>
      <p:pic>
        <p:nvPicPr>
          <p:cNvPr id="6" name="Inhaltsplatzhalter 5" descr="IMG_7099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1734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5121732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de-DE" dirty="0"/>
              <a:t>List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names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im jüdischen Pavillon</a:t>
            </a:r>
          </a:p>
        </p:txBody>
      </p:sp>
      <p:pic>
        <p:nvPicPr>
          <p:cNvPr id="4" name="Inhaltsplatzhalter 3" descr="SF Spurensuche Hei, Alisa u.a. DSC05896.jpe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726773"/>
            <a:ext cx="7543800" cy="4435933"/>
          </a:xfrm>
        </p:spPr>
      </p:pic>
    </p:spTree>
    <p:extLst>
      <p:ext uri="{BB962C8B-B14F-4D97-AF65-F5344CB8AC3E}">
        <p14:creationId xmlns:p14="http://schemas.microsoft.com/office/powerpoint/2010/main" val="181365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7908" y="3848101"/>
            <a:ext cx="8806092" cy="2286000"/>
          </a:xfrm>
        </p:spPr>
        <p:txBody>
          <a:bodyPr>
            <a:normAutofit/>
          </a:bodyPr>
          <a:lstStyle/>
          <a:p>
            <a:r>
              <a:rPr lang="de-DE" sz="3200" dirty="0" smtClean="0"/>
              <a:t>Krystyna Oleksy (Leiterin der Gedenkstiftung Auschwitz) und Gideon Greif (</a:t>
            </a:r>
            <a:r>
              <a:rPr lang="de-DE" sz="3200" dirty="0" err="1" smtClean="0"/>
              <a:t>israel</a:t>
            </a:r>
            <a:r>
              <a:rPr lang="de-DE" sz="3200" dirty="0" smtClean="0"/>
              <a:t>. Historiker)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SF KO + GG im </a:t>
            </a:r>
            <a:r>
              <a:rPr lang="de-DE" dirty="0" err="1"/>
              <a:t>Jüd</a:t>
            </a:r>
            <a:r>
              <a:rPr lang="de-DE" dirty="0"/>
              <a:t>. Pavillon DSC05891</a:t>
            </a:r>
          </a:p>
        </p:txBody>
      </p:sp>
      <p:pic>
        <p:nvPicPr>
          <p:cNvPr id="4" name="Bild 3" descr="SF KO + GG im Jüd. Pavillon DSC0589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716" y="520452"/>
            <a:ext cx="5898032" cy="390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53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4559300"/>
            <a:ext cx="7543800" cy="1409700"/>
          </a:xfrm>
        </p:spPr>
        <p:txBody>
          <a:bodyPr>
            <a:noAutofit/>
          </a:bodyPr>
          <a:lstStyle/>
          <a:p>
            <a:r>
              <a:rPr lang="de-DE" sz="3200" dirty="0" smtClean="0"/>
              <a:t>Mit Krystyna Oleksy im Konzentrations- und Vernichtungslager Auschwitz-II-Birkenau</a:t>
            </a:r>
            <a:endParaRPr lang="de-DE" sz="3200" dirty="0"/>
          </a:p>
        </p:txBody>
      </p:sp>
      <p:pic>
        <p:nvPicPr>
          <p:cNvPr id="5" name="Inhaltsplatzhalter 4" descr="Gruppe vor Besteck in Birkenau P1010923.jpe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28"/>
          <a:stretch/>
        </p:blipFill>
        <p:spPr>
          <a:xfrm>
            <a:off x="-1" y="609601"/>
            <a:ext cx="4955987" cy="3767328"/>
          </a:xfrm>
        </p:spPr>
      </p:pic>
      <p:pic>
        <p:nvPicPr>
          <p:cNvPr id="6" name="Inhaltsplatzhalter 5" descr="Krystina Oleksy Birkenau P1010892.jpe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8061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9.10.2015: Besuch des </a:t>
            </a:r>
            <a:r>
              <a:rPr lang="de-DE" smtClean="0"/>
              <a:t>PolenMobils </a:t>
            </a:r>
            <a:r>
              <a:rPr lang="de-DE" dirty="0" smtClean="0"/>
              <a:t>an der </a:t>
            </a:r>
            <a:r>
              <a:rPr lang="de-DE" dirty="0" err="1" smtClean="0"/>
              <a:t>LuO</a:t>
            </a:r>
            <a:endParaRPr lang="de-DE" dirty="0"/>
          </a:p>
        </p:txBody>
      </p:sp>
      <p:pic>
        <p:nvPicPr>
          <p:cNvPr id="5" name="Inhaltsplatzhalter 4" descr="P1000532.jpe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7338" y="84138"/>
            <a:ext cx="4873626" cy="4487862"/>
          </a:xfrm>
        </p:spPr>
      </p:pic>
      <p:pic>
        <p:nvPicPr>
          <p:cNvPr id="6" name="Inhaltsplatzhalter 5" descr="P100045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12980" y="804672"/>
            <a:ext cx="3657600" cy="3767328"/>
          </a:xfrm>
        </p:spPr>
      </p:pic>
    </p:spTree>
    <p:extLst>
      <p:ext uri="{BB962C8B-B14F-4D97-AF65-F5344CB8AC3E}">
        <p14:creationId xmlns:p14="http://schemas.microsoft.com/office/powerpoint/2010/main" val="7617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 den Ascheseen</a:t>
            </a:r>
            <a:endParaRPr lang="de-DE" dirty="0"/>
          </a:p>
        </p:txBody>
      </p:sp>
      <p:pic>
        <p:nvPicPr>
          <p:cNvPr id="4" name="Inhaltsplatzhalter 3" descr="SF GG + KO DSC06173.jpe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368765"/>
            <a:ext cx="7543800" cy="4752967"/>
          </a:xfrm>
        </p:spPr>
      </p:pic>
    </p:spTree>
    <p:extLst>
      <p:ext uri="{BB962C8B-B14F-4D97-AF65-F5344CB8AC3E}">
        <p14:creationId xmlns:p14="http://schemas.microsoft.com/office/powerpoint/2010/main" val="69689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Gedicht einer 20jährigen</a:t>
            </a:r>
            <a:br>
              <a:rPr lang="de-DE" dirty="0" smtClean="0"/>
            </a:br>
            <a:r>
              <a:rPr lang="de-DE" dirty="0" smtClean="0"/>
              <a:t>Tschechin</a:t>
            </a:r>
            <a:endParaRPr lang="de-DE" dirty="0"/>
          </a:p>
        </p:txBody>
      </p:sp>
      <p:pic>
        <p:nvPicPr>
          <p:cNvPr id="4" name="Inhaltsplatzhalter 3" descr="Gedicht einer ermordeten Jüdin in Birkenau P1010912.jpe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685800"/>
            <a:ext cx="7543800" cy="3886200"/>
          </a:xfrm>
        </p:spPr>
      </p:pic>
    </p:spTree>
    <p:extLst>
      <p:ext uri="{BB962C8B-B14F-4D97-AF65-F5344CB8AC3E}">
        <p14:creationId xmlns:p14="http://schemas.microsoft.com/office/powerpoint/2010/main" val="107943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perished</a:t>
            </a:r>
            <a:r>
              <a:rPr lang="de-DE" dirty="0" smtClean="0"/>
              <a:t>...</a:t>
            </a:r>
            <a:endParaRPr lang="de-DE" dirty="0"/>
          </a:p>
        </p:txBody>
      </p:sp>
      <p:pic>
        <p:nvPicPr>
          <p:cNvPr id="4" name="Inhaltsplatzhalter 3" descr="Gruppe mit Gideon vor Fotowand IMG_5524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685799"/>
            <a:ext cx="7543800" cy="4353986"/>
          </a:xfrm>
        </p:spPr>
      </p:pic>
    </p:spTree>
    <p:extLst>
      <p:ext uri="{BB962C8B-B14F-4D97-AF65-F5344CB8AC3E}">
        <p14:creationId xmlns:p14="http://schemas.microsoft.com/office/powerpoint/2010/main" val="207908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6710" y="5257800"/>
            <a:ext cx="8019090" cy="16002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Mit Pierre </a:t>
            </a:r>
            <a:r>
              <a:rPr lang="de-DE" dirty="0" err="1" smtClean="0"/>
              <a:t>Jablon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und Gideon Greif</a:t>
            </a:r>
            <a:endParaRPr lang="de-DE" dirty="0"/>
          </a:p>
        </p:txBody>
      </p:sp>
      <p:pic>
        <p:nvPicPr>
          <p:cNvPr id="4" name="Inhaltsplatzhalter 3" descr="MN - PJ, MS + GG vor Bilderwand IMG_5535.jpe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72"/>
          <a:stretch/>
        </p:blipFill>
        <p:spPr>
          <a:xfrm>
            <a:off x="762000" y="685800"/>
            <a:ext cx="7543800" cy="4517880"/>
          </a:xfrm>
        </p:spPr>
      </p:pic>
    </p:spTree>
    <p:extLst>
      <p:ext uri="{BB962C8B-B14F-4D97-AF65-F5344CB8AC3E}">
        <p14:creationId xmlns:p14="http://schemas.microsoft.com/office/powerpoint/2010/main" val="203935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Auschwitz-Memorial</a:t>
            </a:r>
            <a:endParaRPr lang="de-DE" dirty="0"/>
          </a:p>
        </p:txBody>
      </p:sp>
      <p:pic>
        <p:nvPicPr>
          <p:cNvPr id="6" name="Inhaltsplatzhalter 5" descr="MN Auschwitz-Memorial IMG_5555.jpe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10"/>
          <a:stretch/>
        </p:blipFill>
        <p:spPr>
          <a:xfrm>
            <a:off x="762000" y="685800"/>
            <a:ext cx="7543800" cy="4599828"/>
          </a:xfrm>
        </p:spPr>
      </p:pic>
    </p:spTree>
    <p:extLst>
      <p:ext uri="{BB962C8B-B14F-4D97-AF65-F5344CB8AC3E}">
        <p14:creationId xmlns:p14="http://schemas.microsoft.com/office/powerpoint/2010/main" val="240572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9586" y="5257800"/>
            <a:ext cx="8734414" cy="1600200"/>
          </a:xfrm>
        </p:spPr>
        <p:txBody>
          <a:bodyPr>
            <a:normAutofit/>
          </a:bodyPr>
          <a:lstStyle/>
          <a:p>
            <a:r>
              <a:rPr lang="de-DE" sz="3600" dirty="0"/>
              <a:t>V</a:t>
            </a:r>
            <a:r>
              <a:rPr lang="de-DE" sz="3600" dirty="0" smtClean="0"/>
              <a:t>or dem „Zentrum für Dialog und Gebet“ in </a:t>
            </a:r>
            <a:r>
              <a:rPr lang="de-DE" sz="3600" dirty="0" err="1" smtClean="0"/>
              <a:t>Oswiecim</a:t>
            </a:r>
            <a:r>
              <a:rPr lang="de-DE" sz="3600" dirty="0" smtClean="0"/>
              <a:t> (mit Pierre </a:t>
            </a:r>
            <a:r>
              <a:rPr lang="de-DE" sz="3600" dirty="0" err="1" smtClean="0"/>
              <a:t>Jablon</a:t>
            </a:r>
            <a:r>
              <a:rPr lang="de-DE" sz="3600" dirty="0" smtClean="0"/>
              <a:t> und Gideon Greif)</a:t>
            </a:r>
            <a:endParaRPr lang="de-DE" sz="3600" dirty="0"/>
          </a:p>
        </p:txBody>
      </p:sp>
      <p:pic>
        <p:nvPicPr>
          <p:cNvPr id="4" name="Inhaltsplatzhalter 3" descr="Gruppenbild b Zentrum D + G P1010209.jpe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685799"/>
            <a:ext cx="7543800" cy="4353985"/>
          </a:xfrm>
        </p:spPr>
      </p:pic>
    </p:spTree>
    <p:extLst>
      <p:ext uri="{BB962C8B-B14F-4D97-AF65-F5344CB8AC3E}">
        <p14:creationId xmlns:p14="http://schemas.microsoft.com/office/powerpoint/2010/main" val="106710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Zwischenstopp Dresden</a:t>
            </a:r>
            <a:endParaRPr lang="de-DE" dirty="0"/>
          </a:p>
        </p:txBody>
      </p:sp>
      <p:pic>
        <p:nvPicPr>
          <p:cNvPr id="3" name="Bild 2" descr="Dresden Nahaaufnahme unscharf P101021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00" y="593666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3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5121732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de-DE" sz="4000" dirty="0" smtClean="0"/>
              <a:t>Stadtrundgang für das Fanprojekt der Lilien (11.11.2015)</a:t>
            </a:r>
            <a:endParaRPr lang="de-DE" sz="4000" dirty="0"/>
          </a:p>
        </p:txBody>
      </p:sp>
      <p:pic>
        <p:nvPicPr>
          <p:cNvPr id="4" name="Inhaltsplatzhalter 3" descr="P1010388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685799"/>
            <a:ext cx="7543800" cy="4435933"/>
          </a:xfrm>
        </p:spPr>
      </p:pic>
    </p:spTree>
    <p:extLst>
      <p:ext uri="{BB962C8B-B14F-4D97-AF65-F5344CB8AC3E}">
        <p14:creationId xmlns:p14="http://schemas.microsoft.com/office/powerpoint/2010/main" val="204209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786" y="5257800"/>
            <a:ext cx="6781800" cy="1600200"/>
          </a:xfrm>
        </p:spPr>
        <p:txBody>
          <a:bodyPr>
            <a:noAutofit/>
          </a:bodyPr>
          <a:lstStyle/>
          <a:p>
            <a:r>
              <a:rPr lang="de-DE" sz="4000" dirty="0" smtClean="0"/>
              <a:t>Erinnerung an die zerstörte liberale und orthodoxe Synagoge in Darmstadt</a:t>
            </a:r>
            <a:endParaRPr lang="de-DE" sz="4000" dirty="0"/>
          </a:p>
        </p:txBody>
      </p:sp>
      <p:pic>
        <p:nvPicPr>
          <p:cNvPr id="5" name="Inhaltsplatzhalter 4" descr="P1010398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507"/>
          <a:stretch/>
        </p:blipFill>
        <p:spPr>
          <a:xfrm>
            <a:off x="761999" y="609601"/>
            <a:ext cx="4234945" cy="4389210"/>
          </a:xfrm>
        </p:spPr>
      </p:pic>
      <p:pic>
        <p:nvPicPr>
          <p:cNvPr id="6" name="Inhaltsplatzhalter 5" descr="P101040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10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Jg. 12 trifft Jg. 11 im Erinnerungsort Liberale Synagoge (Klinikum DA)</a:t>
            </a:r>
            <a:endParaRPr lang="de-DE" sz="3200" dirty="0"/>
          </a:p>
        </p:txBody>
      </p:sp>
      <p:pic>
        <p:nvPicPr>
          <p:cNvPr id="5" name="Inhaltsplatzhalter 4" descr="P1010257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544" y="609601"/>
            <a:ext cx="3969056" cy="3767328"/>
          </a:xfrm>
        </p:spPr>
      </p:pic>
      <p:pic>
        <p:nvPicPr>
          <p:cNvPr id="6" name="Inhaltsplatzhalter 5" descr="P1010276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609601"/>
            <a:ext cx="4157892" cy="3767328"/>
          </a:xfrm>
        </p:spPr>
      </p:pic>
    </p:spTree>
    <p:extLst>
      <p:ext uri="{BB962C8B-B14F-4D97-AF65-F5344CB8AC3E}">
        <p14:creationId xmlns:p14="http://schemas.microsoft.com/office/powerpoint/2010/main" val="2312818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43" y="4572000"/>
            <a:ext cx="5645302" cy="1600200"/>
          </a:xfrm>
        </p:spPr>
        <p:txBody>
          <a:bodyPr>
            <a:noAutofit/>
          </a:bodyPr>
          <a:lstStyle/>
          <a:p>
            <a:r>
              <a:rPr lang="de-DE" sz="3200" dirty="0" smtClean="0"/>
              <a:t>Crashkurs zur Landeskunde, Sprache, Literatur und Geschichte Polens</a:t>
            </a:r>
            <a:endParaRPr lang="de-DE" sz="3200" dirty="0"/>
          </a:p>
        </p:txBody>
      </p:sp>
      <p:pic>
        <p:nvPicPr>
          <p:cNvPr id="3" name="Bild 2" descr="HP0072.pd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5245" y="142952"/>
            <a:ext cx="3568963" cy="6029247"/>
          </a:xfrm>
          <a:prstGeom prst="rect">
            <a:avLst/>
          </a:prstGeom>
        </p:spPr>
      </p:pic>
      <p:pic>
        <p:nvPicPr>
          <p:cNvPr id="4" name="Bild 3" descr="P100043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3" y="338024"/>
            <a:ext cx="5645302" cy="4233976"/>
          </a:xfrm>
          <a:prstGeom prst="rect">
            <a:avLst/>
          </a:prstGeom>
        </p:spPr>
      </p:pic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255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Gedenkkubus: Erinnerung an die Deportationen</a:t>
            </a:r>
            <a:endParaRPr lang="de-DE" dirty="0"/>
          </a:p>
        </p:txBody>
      </p:sp>
      <p:pic>
        <p:nvPicPr>
          <p:cNvPr id="5" name="Inhaltsplatzhalter 4" descr="P1010316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81" r="-350" b="-5178"/>
          <a:stretch/>
        </p:blipFill>
        <p:spPr>
          <a:xfrm>
            <a:off x="-1" y="609600"/>
            <a:ext cx="5119821" cy="3962399"/>
          </a:xfrm>
        </p:spPr>
      </p:pic>
      <p:pic>
        <p:nvPicPr>
          <p:cNvPr id="6" name="Inhaltsplatzhalter 5" descr="P1010341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609601"/>
            <a:ext cx="4198850" cy="3767328"/>
          </a:xfrm>
        </p:spPr>
      </p:pic>
    </p:spTree>
    <p:extLst>
      <p:ext uri="{BB962C8B-B14F-4D97-AF65-F5344CB8AC3E}">
        <p14:creationId xmlns:p14="http://schemas.microsoft.com/office/powerpoint/2010/main" val="101111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Neubeginn: seit 1988 gibt es eine neue Synagoge in DA</a:t>
            </a:r>
            <a:endParaRPr lang="de-DE" sz="3600" dirty="0"/>
          </a:p>
        </p:txBody>
      </p:sp>
      <p:pic>
        <p:nvPicPr>
          <p:cNvPr id="5" name="Inhaltsplatzhalter 4" descr="P1010358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01"/>
          <a:stretch/>
        </p:blipFill>
        <p:spPr>
          <a:xfrm>
            <a:off x="0" y="609601"/>
            <a:ext cx="5037904" cy="3767328"/>
          </a:xfrm>
        </p:spPr>
      </p:pic>
      <p:pic>
        <p:nvPicPr>
          <p:cNvPr id="6" name="Inhaltsplatzhalter 5" descr="P1010362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85"/>
          <a:stretch/>
        </p:blipFill>
        <p:spPr>
          <a:xfrm>
            <a:off x="4648200" y="609601"/>
            <a:ext cx="4495800" cy="3767328"/>
          </a:xfrm>
        </p:spPr>
      </p:pic>
    </p:spTree>
    <p:extLst>
      <p:ext uri="{BB962C8B-B14F-4D97-AF65-F5344CB8AC3E}">
        <p14:creationId xmlns:p14="http://schemas.microsoft.com/office/powerpoint/2010/main" val="290595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/>
              <a:t>Hoffnungsvoller Ausblick:</a:t>
            </a:r>
            <a:br>
              <a:rPr lang="de-DE" sz="3600" dirty="0" smtClean="0"/>
            </a:br>
            <a:r>
              <a:rPr lang="de-DE" sz="3600" dirty="0" smtClean="0"/>
              <a:t>„Weltoffenes Darmstadt!“ + „COEXIST!“</a:t>
            </a:r>
            <a:endParaRPr lang="de-DE" sz="3600" dirty="0"/>
          </a:p>
        </p:txBody>
      </p:sp>
      <p:pic>
        <p:nvPicPr>
          <p:cNvPr id="8" name="Inhaltsplatzhalter 7" descr="P1010370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85" b="-5178"/>
          <a:stretch/>
        </p:blipFill>
        <p:spPr>
          <a:xfrm>
            <a:off x="4648200" y="609600"/>
            <a:ext cx="4495800" cy="3962399"/>
          </a:xfrm>
        </p:spPr>
      </p:pic>
      <p:pic>
        <p:nvPicPr>
          <p:cNvPr id="7" name="Inhaltsplatzhalter 6" descr="P1010368.jpg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609600"/>
            <a:ext cx="3657600" cy="3962400"/>
          </a:xfrm>
        </p:spPr>
      </p:pic>
    </p:spTree>
    <p:extLst>
      <p:ext uri="{BB962C8B-B14F-4D97-AF65-F5344CB8AC3E}">
        <p14:creationId xmlns:p14="http://schemas.microsoft.com/office/powerpoint/2010/main" val="117436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Vielen Dank für die Aufmerksamkeit!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 smtClean="0"/>
              <a:t>Alle Fotos: </a:t>
            </a:r>
          </a:p>
          <a:p>
            <a:pPr marL="0" indent="0">
              <a:buNone/>
            </a:pPr>
            <a:r>
              <a:rPr lang="de-DE" dirty="0"/>
              <a:t>©„Schüler gegen das Vergessen“ </a:t>
            </a:r>
            <a:r>
              <a:rPr lang="de-DE" dirty="0" smtClean="0"/>
              <a:t>der </a:t>
            </a:r>
            <a:r>
              <a:rPr lang="de-DE" dirty="0"/>
              <a:t>Lichtenbergschule Darmstadt/</a:t>
            </a:r>
            <a:r>
              <a:rPr lang="de-DE" dirty="0" smtClean="0"/>
              <a:t>Europaschule</a:t>
            </a:r>
          </a:p>
          <a:p>
            <a:pPr lvl="7"/>
            <a:r>
              <a:rPr lang="de-DE" dirty="0"/>
              <a:t>Daniela </a:t>
            </a:r>
            <a:r>
              <a:rPr lang="de-DE" dirty="0" err="1"/>
              <a:t>Diessl</a:t>
            </a:r>
            <a:endParaRPr lang="de-DE" dirty="0"/>
          </a:p>
          <a:p>
            <a:pPr lvl="7"/>
            <a:r>
              <a:rPr lang="de-DE" dirty="0" smtClean="0"/>
              <a:t>Stephan Figge</a:t>
            </a:r>
          </a:p>
          <a:p>
            <a:pPr lvl="7"/>
            <a:r>
              <a:rPr lang="de-DE" dirty="0" smtClean="0"/>
              <a:t>Leah </a:t>
            </a:r>
            <a:r>
              <a:rPr lang="de-DE" dirty="0" err="1" smtClean="0"/>
              <a:t>Gass</a:t>
            </a:r>
            <a:endParaRPr lang="de-DE" dirty="0" smtClean="0"/>
          </a:p>
          <a:p>
            <a:pPr lvl="7"/>
            <a:r>
              <a:rPr lang="de-DE" dirty="0" smtClean="0"/>
              <a:t>Pierre </a:t>
            </a:r>
            <a:r>
              <a:rPr lang="de-DE" dirty="0" err="1" smtClean="0"/>
              <a:t>Jablon</a:t>
            </a:r>
            <a:r>
              <a:rPr lang="de-DE" dirty="0" smtClean="0"/>
              <a:t> (Paris)</a:t>
            </a:r>
          </a:p>
          <a:p>
            <a:pPr lvl="7"/>
            <a:r>
              <a:rPr lang="de-DE" dirty="0" smtClean="0"/>
              <a:t>Max </a:t>
            </a:r>
            <a:r>
              <a:rPr lang="de-DE" dirty="0" err="1" smtClean="0"/>
              <a:t>Nungesser</a:t>
            </a:r>
            <a:endParaRPr lang="de-DE" dirty="0" smtClean="0"/>
          </a:p>
          <a:p>
            <a:pPr lvl="7"/>
            <a:r>
              <a:rPr lang="de-DE" dirty="0" smtClean="0"/>
              <a:t>Margit Sachse</a:t>
            </a:r>
          </a:p>
          <a:p>
            <a:endParaRPr lang="de-DE" dirty="0" smtClean="0"/>
          </a:p>
          <a:p>
            <a:pPr marL="0" indent="0">
              <a:buNone/>
            </a:pPr>
            <a:r>
              <a:rPr lang="de-DE" b="1" dirty="0" smtClean="0"/>
              <a:t>Fragen und Kommentare an:</a:t>
            </a:r>
          </a:p>
          <a:p>
            <a:pPr marL="0" indent="0">
              <a:buNone/>
            </a:pPr>
            <a:r>
              <a:rPr lang="de-DE" dirty="0" smtClean="0">
                <a:hlinkClick r:id="rId2"/>
              </a:rPr>
              <a:t>Margit.sachse@luo-darmstadt.eu</a:t>
            </a:r>
            <a:endParaRPr lang="de-DE" dirty="0" smtClean="0"/>
          </a:p>
          <a:p>
            <a:pPr lvl="1"/>
            <a:r>
              <a:rPr lang="de-DE" dirty="0" smtClean="0"/>
              <a:t>Geschichte- und Deutschlehrerin an der </a:t>
            </a:r>
            <a:r>
              <a:rPr lang="de-DE" dirty="0" err="1" smtClean="0"/>
              <a:t>LuO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Mitglied im Team Museumspädagogik Darmstadt</a:t>
            </a:r>
          </a:p>
          <a:p>
            <a:pPr lvl="1"/>
            <a:r>
              <a:rPr lang="de-DE" dirty="0" smtClean="0"/>
              <a:t>Mitglied im Verein „Gegen Vergessen Für Demokratie“, Arbeitsgruppe Südhessen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1" y="408418"/>
            <a:ext cx="2673658" cy="423151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74930" y="6211669"/>
            <a:ext cx="7680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©„Schüler gegen das Vergessen“ der Lichtenbergschule Darmstadt/Europaschule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559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HP0087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361" y="0"/>
            <a:ext cx="4276925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6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Krakau: </a:t>
            </a:r>
            <a:br>
              <a:rPr lang="de-DE" dirty="0" smtClean="0"/>
            </a:br>
            <a:r>
              <a:rPr lang="de-DE" dirty="0" smtClean="0"/>
              <a:t>In Schindlers Fabrik...</a:t>
            </a:r>
            <a:endParaRPr lang="de-DE" dirty="0"/>
          </a:p>
        </p:txBody>
      </p:sp>
      <p:pic>
        <p:nvPicPr>
          <p:cNvPr id="6" name="Inhaltsplatzhalter 5" descr="Schindlers Fabrik Gruppe P1000732.jpe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0" b="-5178"/>
          <a:stretch/>
        </p:blipFill>
        <p:spPr>
          <a:xfrm>
            <a:off x="0" y="609600"/>
            <a:ext cx="4419600" cy="3962399"/>
          </a:xfrm>
        </p:spPr>
      </p:pic>
      <p:pic>
        <p:nvPicPr>
          <p:cNvPr id="5" name="Inhaltsplatzhalter 4" descr="SF Porträt Stephan vor Schindler-Waren DSC05785.jpe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609601"/>
            <a:ext cx="4198850" cy="3767328"/>
          </a:xfrm>
        </p:spPr>
      </p:pic>
    </p:spTree>
    <p:extLst>
      <p:ext uri="{BB962C8B-B14F-4D97-AF65-F5344CB8AC3E}">
        <p14:creationId xmlns:p14="http://schemas.microsoft.com/office/powerpoint/2010/main" val="427670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 smtClean="0"/>
              <a:t>Nowa</a:t>
            </a:r>
            <a:r>
              <a:rPr lang="de-DE" sz="2800" dirty="0" smtClean="0"/>
              <a:t> </a:t>
            </a:r>
            <a:r>
              <a:rPr lang="de-DE" sz="2800" dirty="0" err="1" smtClean="0"/>
              <a:t>Huta</a:t>
            </a:r>
            <a:r>
              <a:rPr lang="de-DE" sz="2800" dirty="0" smtClean="0"/>
              <a:t>: Sozialistische Vorzeigestadt vor den Toren der stolzen Bürgerstadt Krakau</a:t>
            </a:r>
            <a:endParaRPr lang="de-DE" sz="2800" dirty="0"/>
          </a:p>
        </p:txBody>
      </p:sp>
      <p:pic>
        <p:nvPicPr>
          <p:cNvPr id="4" name="Inhaltsplatzhalter 3" descr="Plakat Nowa Huta P1000809.jpe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0"/>
            <a:ext cx="6781800" cy="5367576"/>
          </a:xfrm>
        </p:spPr>
      </p:pic>
    </p:spTree>
    <p:extLst>
      <p:ext uri="{BB962C8B-B14F-4D97-AF65-F5344CB8AC3E}">
        <p14:creationId xmlns:p14="http://schemas.microsoft.com/office/powerpoint/2010/main" val="2540561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Unter dem </a:t>
            </a:r>
            <a:r>
              <a:rPr lang="de-DE" dirty="0" err="1" smtClean="0"/>
              <a:t>Rynek</a:t>
            </a:r>
            <a:endParaRPr lang="de-DE" dirty="0"/>
          </a:p>
        </p:txBody>
      </p:sp>
      <p:pic>
        <p:nvPicPr>
          <p:cNvPr id="4" name="Inhaltsplatzhalter 3" descr="MS Unter dem Brunnen- Modell Krakaus IMG_6942.jpe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267440"/>
            <a:ext cx="7543800" cy="5777314"/>
          </a:xfrm>
        </p:spPr>
      </p:pic>
      <p:sp>
        <p:nvSpPr>
          <p:cNvPr id="3" name="Textfeld 2"/>
          <p:cNvSpPr txBox="1"/>
          <p:nvPr/>
        </p:nvSpPr>
        <p:spPr>
          <a:xfrm>
            <a:off x="762000" y="6324600"/>
            <a:ext cx="7474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Unter dem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Rynek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(Marktplatz) von Krakau: Museum im Untergrund</a:t>
            </a:r>
          </a:p>
        </p:txBody>
      </p:sp>
    </p:spTree>
    <p:extLst>
      <p:ext uri="{BB962C8B-B14F-4D97-AF65-F5344CB8AC3E}">
        <p14:creationId xmlns:p14="http://schemas.microsoft.com/office/powerpoint/2010/main" val="1798616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Krakau: </a:t>
            </a:r>
            <a:r>
              <a:rPr lang="de-DE" dirty="0" err="1" smtClean="0"/>
              <a:t>Wawel</a:t>
            </a:r>
            <a:r>
              <a:rPr lang="de-DE" smtClean="0"/>
              <a:t> </a:t>
            </a:r>
            <a:br>
              <a:rPr lang="de-DE" smtClean="0"/>
            </a:br>
            <a:r>
              <a:rPr lang="de-DE" smtClean="0"/>
              <a:t>+ </a:t>
            </a:r>
            <a:r>
              <a:rPr lang="de-DE" dirty="0" err="1" smtClean="0"/>
              <a:t>Hostel</a:t>
            </a:r>
            <a:r>
              <a:rPr lang="de-DE" dirty="0" smtClean="0"/>
              <a:t> Atlantis</a:t>
            </a:r>
            <a:endParaRPr lang="de-DE" dirty="0"/>
          </a:p>
        </p:txBody>
      </p:sp>
      <p:pic>
        <p:nvPicPr>
          <p:cNvPr id="5" name="Inhaltsplatzhalter 4" descr="Gruppenbild Wawel komplett P1000859.jpe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09600"/>
            <a:ext cx="4996944" cy="3962400"/>
          </a:xfrm>
        </p:spPr>
      </p:pic>
      <p:pic>
        <p:nvPicPr>
          <p:cNvPr id="6" name="Inhaltsplatzhalter 5" descr="MS Abends im Hostel IMG_6949.jpe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5940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Begegnung in Krakau: Lilienfans + Pierre </a:t>
            </a:r>
            <a:r>
              <a:rPr lang="de-DE" dirty="0" err="1" smtClean="0"/>
              <a:t>Jablon</a:t>
            </a:r>
            <a:endParaRPr lang="de-DE" dirty="0"/>
          </a:p>
        </p:txBody>
      </p:sp>
      <p:pic>
        <p:nvPicPr>
          <p:cNvPr id="5" name="Inhaltsplatzhalter 4" descr="Lilien vor Wawel P1000853.jpe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0" y="609601"/>
            <a:ext cx="3657600" cy="3767328"/>
          </a:xfrm>
        </p:spPr>
      </p:pic>
      <p:pic>
        <p:nvPicPr>
          <p:cNvPr id="6" name="Inhaltsplatzhalter 5" descr="IMG_6884.jpe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521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itungspapier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Zeitungspapier.thmx</Template>
  <TotalTime>0</TotalTime>
  <Words>427</Words>
  <Application>Microsoft Macintosh PowerPoint</Application>
  <PresentationFormat>Bildschirmpräsentation (4:3)</PresentationFormat>
  <Paragraphs>74</Paragraphs>
  <Slides>44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45" baseType="lpstr">
      <vt:lpstr>Zeitungspapier</vt:lpstr>
      <vt:lpstr>Studienfahrt</vt:lpstr>
      <vt:lpstr>6.10.2015:  Besuch des Arbeitskreises Stolpersteine (Frau Dr. Elisabeth Krimmel  und Frau Michaela Rützel) in der LuO</vt:lpstr>
      <vt:lpstr>9.10.2015: Besuch des PolenMobils an der LuO</vt:lpstr>
      <vt:lpstr>Crashkurs zur Landeskunde, Sprache, Literatur und Geschichte Polens</vt:lpstr>
      <vt:lpstr>Krakau:  In Schindlers Fabrik...</vt:lpstr>
      <vt:lpstr>Nowa Huta: Sozialistische Vorzeigestadt vor den Toren der stolzen Bürgerstadt Krakau</vt:lpstr>
      <vt:lpstr>Unter dem Rynek</vt:lpstr>
      <vt:lpstr>Krakau: Wawel  + Hostel Atlantis</vt:lpstr>
      <vt:lpstr>Begegnung in Krakau: Lilienfans + Pierre Jablon</vt:lpstr>
      <vt:lpstr>Impressionen Krakau</vt:lpstr>
      <vt:lpstr>Begegnungen und Gespräche</vt:lpstr>
      <vt:lpstr>Pierre Jablons Darmstädter Verwandte: Hedwig und Liese Juda    Karoline Strauss, geb. Loeb Heidenreichstr. 4 in Darmstadt</vt:lpstr>
      <vt:lpstr>PowerPoint-Präsentation</vt:lpstr>
      <vt:lpstr>Stolperstein  in der Heidenreichstr. 4 in Darmstadt</vt:lpstr>
      <vt:lpstr>Im jüdischen Zentrum (Synagoge) Oshpitzin/Oswiecim/Auschwitz: Shofar</vt:lpstr>
      <vt:lpstr>Der österreichische „Gedenkdiener“ (= Zivi)  Paul Sautner erklärt jüdisches Leben vor und nach der Shoah</vt:lpstr>
      <vt:lpstr>Katholisch-jüdische Freundinnen und Coexistenz vor der NS-Zeit im Dreiländereck Auschwitz</vt:lpstr>
      <vt:lpstr>Spuren der Auslöschung:  Jüdischer Friedhof Oswiecim</vt:lpstr>
      <vt:lpstr>Mit Gideon Greif im Stammlager Auschwitz I</vt:lpstr>
      <vt:lpstr>Thema: Lagerleben </vt:lpstr>
      <vt:lpstr>Orchester und anderes...</vt:lpstr>
      <vt:lpstr>Im Gespräch mit Experten</vt:lpstr>
      <vt:lpstr>Todesfabrik Auschwitz-II-Birkenau</vt:lpstr>
      <vt:lpstr>Auf Spurensuche...</vt:lpstr>
      <vt:lpstr>PowerPoint-Präsentation</vt:lpstr>
      <vt:lpstr>Hedwig Juda... Liese fehlt!</vt:lpstr>
      <vt:lpstr>List of names  im jüdischen Pavillon</vt:lpstr>
      <vt:lpstr>Krystyna Oleksy (Leiterin der Gedenkstiftung Auschwitz) und Gideon Greif (israel. Historiker)</vt:lpstr>
      <vt:lpstr>Mit Krystyna Oleksy im Konzentrations- und Vernichtungslager Auschwitz-II-Birkenau</vt:lpstr>
      <vt:lpstr>Bei den Ascheseen</vt:lpstr>
      <vt:lpstr>Gedicht einer 20jährigen Tschechin</vt:lpstr>
      <vt:lpstr>Before they perished...</vt:lpstr>
      <vt:lpstr>Mit Pierre Jablon  und Gideon Greif</vt:lpstr>
      <vt:lpstr>Auschwitz-Memorial</vt:lpstr>
      <vt:lpstr>Vor dem „Zentrum für Dialog und Gebet“ in Oswiecim (mit Pierre Jablon und Gideon Greif)</vt:lpstr>
      <vt:lpstr>Zwischenstopp Dresden</vt:lpstr>
      <vt:lpstr>Stadtrundgang für das Fanprojekt der Lilien (11.11.2015)</vt:lpstr>
      <vt:lpstr>Erinnerung an die zerstörte liberale und orthodoxe Synagoge in Darmstadt</vt:lpstr>
      <vt:lpstr>Jg. 12 trifft Jg. 11 im Erinnerungsort Liberale Synagoge (Klinikum DA)</vt:lpstr>
      <vt:lpstr>Gedenkkubus: Erinnerung an die Deportationen</vt:lpstr>
      <vt:lpstr>Neubeginn: seit 1988 gibt es eine neue Synagoge in DA</vt:lpstr>
      <vt:lpstr>Hoffnungsvoller Ausblick: „Weltoffenes Darmstadt!“ + „COEXIST!“</vt:lpstr>
      <vt:lpstr>Vielen Dank für die Aufmerksamkeit!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Studienfahrt</dc:title>
  <dc:creator>Margit Sachse</dc:creator>
  <cp:lastModifiedBy>Margit Sachse</cp:lastModifiedBy>
  <cp:revision>35</cp:revision>
  <cp:lastPrinted>2015-11-22T12:52:48Z</cp:lastPrinted>
  <dcterms:created xsi:type="dcterms:W3CDTF">2015-11-19T22:35:25Z</dcterms:created>
  <dcterms:modified xsi:type="dcterms:W3CDTF">2015-12-20T18:19:02Z</dcterms:modified>
</cp:coreProperties>
</file>